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mov" ContentType="video/quicktime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87539"/>
  </p:normalViewPr>
  <p:slideViewPr>
    <p:cSldViewPr snapToGrid="0" snapToObjects="1">
      <p:cViewPr varScale="1">
        <p:scale>
          <a:sx n="78" d="100"/>
          <a:sy n="78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8CA46-4E97-524C-BB96-4DD6756EAA9C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4E1D8-347F-F44F-B07B-46471BAFF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04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r>
              <a:rPr lang="en-US" baseline="0" dirty="0" smtClean="0"/>
              <a:t> contains a bunch of configuration information, like info about the data base the project is communicating with</a:t>
            </a:r>
          </a:p>
          <a:p>
            <a:r>
              <a:rPr lang="en-US" baseline="0" dirty="0" err="1" smtClean="0"/>
              <a:t>Urls</a:t>
            </a:r>
            <a:r>
              <a:rPr lang="en-US" baseline="0" dirty="0" smtClean="0"/>
              <a:t> contains list of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patterns that, when matched by a request, call a function, and these functions are defined in views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functions do things like check if the user is authenticated, they check for </a:t>
            </a:r>
            <a:r>
              <a:rPr lang="en-US" baseline="0" dirty="0" err="1" smtClean="0"/>
              <a:t>ajax</a:t>
            </a:r>
            <a:r>
              <a:rPr lang="en-US" baseline="0" dirty="0" smtClean="0"/>
              <a:t> requests, they manipulate and read from the data in the database, and they ultimately return pages to the user; these pages are defined in a templates subdirectory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4E1D8-347F-F44F-B07B-46471BAFF1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2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Fortunately, one of the easier aspects of our project was that</a:t>
            </a:r>
            <a:r>
              <a:rPr lang="en-US" baseline="0" dirty="0" smtClean="0"/>
              <a:t> all of the methods we wanted to test were localized in the same file; views.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of these methods are used primarily in the index function, which is essentially the function that returns the home page to the user; this page has practice questions which use these methods; there are multiple questions asking for different conversions and whether or not adding unsigned binaries creates overflow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4E1D8-347F-F44F-B07B-46471BAFF1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6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4E1D8-347F-F44F-B07B-46471BAFF1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08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712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36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56458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524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4522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52248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0711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025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217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59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22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715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30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21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783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0567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9007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520BB07-0FA8-C44A-A877-D7C3216F770A}" type="datetimeFigureOut">
              <a:rPr lang="es-ES_tradnl" smtClean="0"/>
              <a:t>28/11/17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0F4F3-7076-BC45-B206-BC58D608B84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62158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127.0.0.1:8000/my_questions/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>
                <a:latin typeface="Alegreya Sans SC" charset="0"/>
                <a:ea typeface="Alegreya Sans SC" charset="0"/>
                <a:cs typeface="Alegreya Sans SC" charset="0"/>
              </a:rPr>
              <a:t>Testing a Dynamic Web Platform for Enhancing Teaching in the Field of Computer Science</a:t>
            </a:r>
            <a:endParaRPr lang="en-US" sz="4400" dirty="0">
              <a:latin typeface="Alegreya Sans SC" charset="0"/>
              <a:ea typeface="Alegreya Sans SC" charset="0"/>
              <a:cs typeface="Alegreya Sans S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801516" cy="1394820"/>
          </a:xfrm>
        </p:spPr>
        <p:txBody>
          <a:bodyPr>
            <a:normAutofit/>
          </a:bodyPr>
          <a:lstStyle/>
          <a:p>
            <a:r>
              <a:rPr lang="es-ES_tradnl" dirty="0" smtClean="0"/>
              <a:t>Austin </a:t>
            </a:r>
            <a:r>
              <a:rPr lang="es-ES_tradnl" dirty="0" err="1" smtClean="0"/>
              <a:t>hunt</a:t>
            </a:r>
            <a:r>
              <a:rPr lang="es-ES_tradnl" dirty="0" smtClean="0"/>
              <a:t>, </a:t>
            </a:r>
            <a:r>
              <a:rPr lang="es-ES_tradnl" dirty="0"/>
              <a:t>Bryce </a:t>
            </a:r>
            <a:r>
              <a:rPr lang="es-ES_tradnl" dirty="0" err="1" smtClean="0"/>
              <a:t>Charydczak</a:t>
            </a:r>
            <a:endParaRPr lang="es-ES_tradnl" dirty="0" smtClean="0"/>
          </a:p>
          <a:p>
            <a:r>
              <a:rPr lang="es-ES_tradnl" dirty="0" smtClean="0"/>
              <a:t>28 </a:t>
            </a:r>
            <a:r>
              <a:rPr lang="es-ES_tradnl" dirty="0" err="1" smtClean="0"/>
              <a:t>November</a:t>
            </a:r>
            <a:r>
              <a:rPr lang="es-ES_tradnl" dirty="0" smtClean="0"/>
              <a:t> 2017</a:t>
            </a:r>
          </a:p>
          <a:p>
            <a:r>
              <a:rPr lang="es-ES_tradnl" dirty="0" smtClean="0"/>
              <a:t>CSCI 362: SOFTWARE ENGINEERING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136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Tests: </a:t>
            </a:r>
            <a:endParaRPr lang="en-US" dirty="0"/>
          </a:p>
        </p:txBody>
      </p:sp>
      <p:pic>
        <p:nvPicPr>
          <p:cNvPr id="4" name="ScriptDem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0966" y="3503871"/>
            <a:ext cx="5157847" cy="3223501"/>
          </a:xfrm>
        </p:spPr>
      </p:pic>
      <p:sp>
        <p:nvSpPr>
          <p:cNvPr id="5" name="TextBox 4"/>
          <p:cNvSpPr txBox="1"/>
          <p:nvPr/>
        </p:nvSpPr>
        <p:spPr>
          <a:xfrm>
            <a:off x="7894855" y="313453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 screen recording: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2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Injections: Breaking the Code </a:t>
            </a:r>
            <a:endParaRPr lang="en-US" dirty="0"/>
          </a:p>
        </p:txBody>
      </p:sp>
      <p:pic>
        <p:nvPicPr>
          <p:cNvPr id="2050" name="Picture 2" descr="https://lh3.googleusercontent.com/gr36-gJgx11QrmXHg8gH_wwdag1y6Gyr6HZEoDsTp6A0koN4PYeTjivKtmvKRuoQLk8XmKyhZRwtOovcyUq1saQSTVqvQ1g2xX7lnkGwbiBt_Nc5sz2wcz-oS4oSH8Cnis5Wv63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57" y="1519310"/>
            <a:ext cx="61722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EI28Ga3EKIjUWIUtn7QL2k4kEiJo9OGcDSpr6w5M4KqkUbGWvn2UPT5X3m7xQvfwMd9Jgr07Z0XOafD6ndV2RGjwNiN4hG1IyJSKJUVwUxbFeNeb5iB7WKK7cCqTFA7gJM6-thy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85" y="4095498"/>
            <a:ext cx="6172200" cy="24860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774700" dist="50800" dir="5400000" sx="69000" sy="69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55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uIUjjWsO9v-AHtDbNaLfX4zMopQ9O_MRUraIz-vVNCeTvY52YlYTsMp9uC_kb8KdA5yydBjshJmKb-tNX-Ab2xSpjBe_oRCjAmUYYqjNoV0Xa-mNsbzW-j8nbYYrNG3hImOGif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6" y="146956"/>
            <a:ext cx="9829800" cy="442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_XhMM9kh4bOHojpbnJIH7ZRzt9me60UFx6tZgz2d3f9hBZhELNs4zCSZu4yVuwKUSLsF0QDLJMykTaMyhuGTY-4DWk37x8u9uRje2EH_xJulKzR6OSX70jJ43EraKpV0Q_jGnlk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75"/>
          <a:stretch/>
        </p:blipFill>
        <p:spPr bwMode="auto">
          <a:xfrm>
            <a:off x="4599657" y="4196443"/>
            <a:ext cx="6960971" cy="24166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1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What’d we learn?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1" y="1318133"/>
            <a:ext cx="8946541" cy="4195481"/>
          </a:xfrm>
        </p:spPr>
        <p:txBody>
          <a:bodyPr/>
          <a:lstStyle/>
          <a:p>
            <a:pPr defTabSz="914400">
              <a:spcBef>
                <a:spcPts val="0"/>
              </a:spcBef>
              <a:buClrTx/>
              <a:buSzTx/>
            </a:pPr>
            <a:r>
              <a:rPr lang="en-US" sz="2400" dirty="0" smtClean="0"/>
              <a:t>New skills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SCRIPT-WRITING!!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Executing python drivers with arguments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HTML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CSS, styling</a:t>
            </a:r>
          </a:p>
          <a:p>
            <a:pPr lvl="1" defTabSz="914400">
              <a:spcBef>
                <a:spcPts val="0"/>
              </a:spcBef>
              <a:buClrTx/>
              <a:buSzTx/>
            </a:pPr>
            <a:r>
              <a:rPr lang="en-US" dirty="0" smtClean="0"/>
              <a:t>Parsing with </a:t>
            </a:r>
            <a:r>
              <a:rPr lang="en-US" dirty="0" err="1" smtClean="0"/>
              <a:t>awk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endParaRPr lang="en-US" dirty="0" smtClean="0"/>
          </a:p>
          <a:p>
            <a:pPr lvl="1" defTabSz="914400">
              <a:spcBef>
                <a:spcPts val="0"/>
              </a:spcBef>
              <a:buClrTx/>
              <a:buSzTx/>
            </a:pPr>
            <a:endParaRPr lang="en-US" dirty="0"/>
          </a:p>
          <a:p>
            <a:pPr defTabSz="914400">
              <a:spcBef>
                <a:spcPts val="0"/>
              </a:spcBef>
              <a:buClrTx/>
              <a:buSzTx/>
            </a:pPr>
            <a:r>
              <a:rPr lang="en-US" dirty="0" smtClean="0"/>
              <a:t>Automation makes testing easy, but creating an automated framework takes time </a:t>
            </a:r>
            <a:r>
              <a:rPr lang="mr-IN" dirty="0" smtClean="0"/>
              <a:t>…</a:t>
            </a:r>
            <a:r>
              <a:rPr lang="en-US" dirty="0" smtClean="0"/>
              <a:t> and patience</a:t>
            </a:r>
          </a:p>
        </p:txBody>
      </p:sp>
    </p:spTree>
    <p:extLst>
      <p:ext uri="{BB962C8B-B14F-4D97-AF65-F5344CB8AC3E}">
        <p14:creationId xmlns:p14="http://schemas.microsoft.com/office/powerpoint/2010/main" val="130959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testing? </a:t>
            </a:r>
            <a:endParaRPr lang="en-US" dirty="0"/>
          </a:p>
        </p:txBody>
      </p:sp>
      <p:pic>
        <p:nvPicPr>
          <p:cNvPr id="4" name="250DemoIMOVI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795" y="1464443"/>
            <a:ext cx="8355353" cy="4699552"/>
          </a:xfrm>
        </p:spPr>
      </p:pic>
    </p:spTree>
    <p:extLst>
      <p:ext uri="{BB962C8B-B14F-4D97-AF65-F5344CB8AC3E}">
        <p14:creationId xmlns:p14="http://schemas.microsoft.com/office/powerpoint/2010/main" val="12572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47175" cy="140053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Django</a:t>
            </a:r>
            <a:r>
              <a:rPr lang="en-US" dirty="0" smtClean="0"/>
              <a:t> Project: a high-level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1" y="1335465"/>
            <a:ext cx="8946541" cy="4195481"/>
          </a:xfrm>
        </p:spPr>
        <p:txBody>
          <a:bodyPr/>
          <a:lstStyle/>
          <a:p>
            <a:r>
              <a:rPr lang="en-US" dirty="0" err="1" smtClean="0"/>
              <a:t>settings.py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urls.py</a:t>
            </a:r>
            <a:endParaRPr lang="en-US" dirty="0" smtClean="0"/>
          </a:p>
          <a:p>
            <a:r>
              <a:rPr lang="en-US" dirty="0" err="1" smtClean="0"/>
              <a:t>views.py</a:t>
            </a:r>
            <a:endParaRPr lang="en-US" dirty="0" smtClean="0"/>
          </a:p>
          <a:p>
            <a:r>
              <a:rPr lang="en-US" dirty="0" smtClean="0"/>
              <a:t>Templates</a:t>
            </a:r>
          </a:p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75201" y="2222695"/>
            <a:ext cx="1853931" cy="393896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326198"/>
            <a:ext cx="4673600" cy="10541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899168" y="2025747"/>
            <a:ext cx="1853931" cy="393896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25133" y="2419643"/>
            <a:ext cx="700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</a:t>
            </a:r>
            <a:r>
              <a:rPr lang="en-US" dirty="0" smtClean="0">
                <a:hlinkClick r:id="rId4"/>
              </a:rPr>
              <a:t>ttp://127.0.0.1:8000/my_questions/</a:t>
            </a:r>
            <a:r>
              <a:rPr lang="en-US" dirty="0" smtClean="0"/>
              <a:t> calls </a:t>
            </a:r>
            <a:r>
              <a:rPr lang="en-US" dirty="0" err="1" smtClean="0"/>
              <a:t>views.my_questions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2828320"/>
            <a:ext cx="5627914" cy="36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28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5596"/>
          </a:xfrm>
        </p:spPr>
        <p:txBody>
          <a:bodyPr/>
          <a:lstStyle/>
          <a:p>
            <a:r>
              <a:rPr lang="en-US" dirty="0" smtClean="0"/>
              <a:t>Methods </a:t>
            </a:r>
            <a:r>
              <a:rPr lang="en-US" smtClean="0"/>
              <a:t>Being Tested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7975374" cy="2829325"/>
          </a:xfrm>
        </p:spPr>
        <p:txBody>
          <a:bodyPr/>
          <a:lstStyle/>
          <a:p>
            <a:r>
              <a:rPr lang="en-US" dirty="0" err="1" smtClean="0"/>
              <a:t>checkIfOverflow</a:t>
            </a:r>
            <a:endParaRPr lang="en-US" dirty="0" smtClean="0"/>
          </a:p>
          <a:p>
            <a:r>
              <a:rPr lang="en-US" dirty="0" err="1" smtClean="0"/>
              <a:t>cofc_convert_decimal_to_sign_magnitude</a:t>
            </a:r>
            <a:endParaRPr lang="en-US" dirty="0" smtClean="0"/>
          </a:p>
          <a:p>
            <a:r>
              <a:rPr lang="en-US" dirty="0" err="1" smtClean="0"/>
              <a:t>cofc_convert_decimal_to_unsigned_binary_with_length</a:t>
            </a:r>
            <a:endParaRPr lang="en-US" dirty="0" smtClean="0"/>
          </a:p>
          <a:p>
            <a:r>
              <a:rPr lang="en-US" dirty="0" err="1" smtClean="0"/>
              <a:t>cofc_decimal_to_ones_complement</a:t>
            </a:r>
            <a:endParaRPr lang="en-US" dirty="0" smtClean="0"/>
          </a:p>
          <a:p>
            <a:r>
              <a:rPr lang="en-US" dirty="0" err="1" smtClean="0"/>
              <a:t>cofc_ones_complement_to_decimal</a:t>
            </a:r>
            <a:endParaRPr lang="en-US" dirty="0" smtClean="0"/>
          </a:p>
          <a:p>
            <a:r>
              <a:rPr lang="en-US" dirty="0" err="1"/>
              <a:t>convert_simple_line_c_to_mips</a:t>
            </a:r>
            <a:endParaRPr lang="en-US" dirty="0"/>
          </a:p>
          <a:p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8703129" y="1877786"/>
            <a:ext cx="375558" cy="2873828"/>
          </a:xfrm>
          <a:prstGeom prst="righ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78687" y="3098248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views.py</a:t>
            </a:r>
            <a:r>
              <a:rPr lang="en-US" dirty="0"/>
              <a:t> </a:t>
            </a:r>
            <a:r>
              <a:rPr lang="en-US" dirty="0" smtClean="0"/>
              <a:t>(index function)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3953"/>
          </a:xfrm>
        </p:spPr>
        <p:txBody>
          <a:bodyPr/>
          <a:lstStyle/>
          <a:p>
            <a:r>
              <a:rPr lang="en-US" dirty="0" smtClean="0"/>
              <a:t>The Script: Part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99458"/>
            <a:ext cx="8946541" cy="4195481"/>
          </a:xfrm>
        </p:spPr>
        <p:txBody>
          <a:bodyPr>
            <a:normAutofit fontScale="62500" lnSpcReduction="20000"/>
          </a:bodyPr>
          <a:lstStyle/>
          <a:p>
            <a:pPr fontAlgn="base"/>
            <a:r>
              <a:rPr lang="en-US" dirty="0" smtClean="0"/>
              <a:t>Path of Execution: </a:t>
            </a:r>
          </a:p>
          <a:p>
            <a:pPr fontAlgn="base"/>
            <a:r>
              <a:rPr lang="en-US" dirty="0" smtClean="0"/>
              <a:t>cd </a:t>
            </a:r>
            <a:r>
              <a:rPr lang="en-US" dirty="0"/>
              <a:t>into </a:t>
            </a:r>
            <a:r>
              <a:rPr lang="en-US" dirty="0" err="1"/>
              <a:t>testCases</a:t>
            </a:r>
            <a:r>
              <a:rPr lang="en-US" dirty="0"/>
              <a:t> subdirectory</a:t>
            </a:r>
          </a:p>
          <a:p>
            <a:pPr fontAlgn="base"/>
            <a:r>
              <a:rPr lang="en-US" dirty="0"/>
              <a:t>Repeat the following for every </a:t>
            </a:r>
            <a:r>
              <a:rPr lang="en-US" dirty="0" err="1" smtClean="0"/>
              <a:t>testCase</a:t>
            </a:r>
            <a:r>
              <a:rPr lang="en-US" dirty="0" smtClean="0"/>
              <a:t> file </a:t>
            </a:r>
            <a:r>
              <a:rPr lang="en-US" dirty="0"/>
              <a:t>  </a:t>
            </a:r>
          </a:p>
          <a:p>
            <a:pPr lvl="1" fontAlgn="base"/>
            <a:r>
              <a:rPr lang="en-US" dirty="0"/>
              <a:t>initialize COUNTER to 1 (to be used to assign names to the lines of the .txt file)  </a:t>
            </a:r>
          </a:p>
          <a:p>
            <a:pPr lvl="1" fontAlgn="base"/>
            <a:r>
              <a:rPr lang="en-US" dirty="0"/>
              <a:t>if current directory is not /</a:t>
            </a:r>
            <a:r>
              <a:rPr lang="en-US" dirty="0" err="1"/>
              <a:t>testCases</a:t>
            </a:r>
            <a:r>
              <a:rPr lang="en-US" dirty="0"/>
              <a:t>, cd into </a:t>
            </a:r>
            <a:r>
              <a:rPr lang="en-US" dirty="0" err="1"/>
              <a:t>testCases</a:t>
            </a:r>
            <a:endParaRPr lang="en-US" dirty="0"/>
          </a:p>
          <a:p>
            <a:pPr lvl="1" fontAlgn="base"/>
            <a:r>
              <a:rPr lang="en-US" dirty="0"/>
              <a:t>Repeat the following for each line of the txt file</a:t>
            </a:r>
          </a:p>
          <a:p>
            <a:pPr lvl="2" fontAlgn="base"/>
            <a:r>
              <a:rPr lang="en-US" dirty="0"/>
              <a:t>if COUNTER is 1 then </a:t>
            </a:r>
            <a:r>
              <a:rPr lang="en-US" dirty="0" err="1"/>
              <a:t>testCaseNum</a:t>
            </a:r>
            <a:r>
              <a:rPr lang="en-US" dirty="0"/>
              <a:t> is the line, print the test case number</a:t>
            </a:r>
          </a:p>
          <a:p>
            <a:pPr lvl="2" fontAlgn="base"/>
            <a:r>
              <a:rPr lang="en-US" dirty="0"/>
              <a:t>if COUNTER is 2 then </a:t>
            </a:r>
            <a:r>
              <a:rPr lang="en-US" dirty="0" err="1"/>
              <a:t>reqToTest</a:t>
            </a:r>
            <a:r>
              <a:rPr lang="en-US" dirty="0"/>
              <a:t> is the line, print </a:t>
            </a:r>
            <a:r>
              <a:rPr lang="en-US" dirty="0" err="1" smtClean="0"/>
              <a:t>reqToTest</a:t>
            </a:r>
            <a:endParaRPr lang="en-US" dirty="0" smtClean="0"/>
          </a:p>
          <a:p>
            <a:pPr lvl="2" fontAlgn="base"/>
            <a:r>
              <a:rPr lang="en-US" dirty="0" smtClean="0"/>
              <a:t>if COUNTER is 3 then component is the line, print component</a:t>
            </a:r>
          </a:p>
          <a:p>
            <a:pPr lvl="2" fontAlgn="base"/>
            <a:r>
              <a:rPr lang="en-US" dirty="0" smtClean="0"/>
              <a:t>If COUNTER is 4 then unit is line, print unit</a:t>
            </a:r>
            <a:endParaRPr lang="en-US" dirty="0"/>
          </a:p>
          <a:p>
            <a:pPr lvl="2" fontAlgn="base"/>
            <a:r>
              <a:rPr lang="en-US" dirty="0"/>
              <a:t>if COUNTER is 5, then </a:t>
            </a:r>
            <a:r>
              <a:rPr lang="en-US" dirty="0" err="1"/>
              <a:t>args</a:t>
            </a:r>
            <a:r>
              <a:rPr lang="en-US" dirty="0"/>
              <a:t> is the line (to be passed to the function)</a:t>
            </a:r>
          </a:p>
          <a:p>
            <a:pPr lvl="2" fontAlgn="base"/>
            <a:r>
              <a:rPr lang="en-US" dirty="0"/>
              <a:t>if COUNTER is 6, set oracle = line, </a:t>
            </a:r>
            <a:endParaRPr lang="en-US" dirty="0" smtClean="0"/>
          </a:p>
          <a:p>
            <a:pPr lvl="2" fontAlgn="base"/>
            <a:r>
              <a:rPr lang="en-US" dirty="0" smtClean="0"/>
              <a:t>cd </a:t>
            </a:r>
            <a:r>
              <a:rPr lang="en-US" dirty="0"/>
              <a:t>into testCaseExecutables, and execute the </a:t>
            </a:r>
            <a:r>
              <a:rPr lang="en-US" dirty="0" smtClean="0"/>
              <a:t>$</a:t>
            </a:r>
            <a:r>
              <a:rPr lang="en-US" dirty="0" err="1" smtClean="0"/>
              <a:t>unit.py</a:t>
            </a:r>
            <a:r>
              <a:rPr lang="en-US" dirty="0" smtClean="0"/>
              <a:t> </a:t>
            </a:r>
            <a:r>
              <a:rPr lang="en-US" dirty="0"/>
              <a:t>file while passing in </a:t>
            </a:r>
            <a:r>
              <a:rPr lang="en-US" dirty="0" smtClean="0"/>
              <a:t>$</a:t>
            </a:r>
            <a:r>
              <a:rPr lang="en-US" dirty="0" err="1" smtClean="0"/>
              <a:t>args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$oracle; output to tempTestOutput.txt</a:t>
            </a:r>
          </a:p>
          <a:p>
            <a:pPr lvl="2" fontAlgn="base"/>
            <a:r>
              <a:rPr lang="en-US" dirty="0" smtClean="0"/>
              <a:t>Compare output, oracle </a:t>
            </a:r>
            <a:r>
              <a:rPr lang="en-US" dirty="0" smtClean="0">
                <a:sym typeface="Wingdings"/>
              </a:rPr>
              <a:t> PASS/FAIL </a:t>
            </a:r>
            <a:endParaRPr lang="en-US" dirty="0" smtClean="0"/>
          </a:p>
          <a:p>
            <a:pPr fontAlgn="base"/>
            <a:r>
              <a:rPr lang="en-US" dirty="0" smtClean="0"/>
              <a:t>increment </a:t>
            </a:r>
            <a:r>
              <a:rPr lang="en-US" dirty="0"/>
              <a:t>COUNTER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50834" y="1681842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Key: $COUNTER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348472" y="4276578"/>
            <a:ext cx="4358236" cy="140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43218" y="3497199"/>
            <a:ext cx="2229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assigning, compare to line; if different, NEW METHOD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6111" y="5594939"/>
            <a:ext cx="1102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ONE BIG PROBLEM</a:t>
            </a:r>
            <a:r>
              <a:rPr lang="en-US" sz="2800" dirty="0" smtClean="0"/>
              <a:t>: NOT USING LIVE CODE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414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310360" cy="1400530"/>
          </a:xfrm>
        </p:spPr>
        <p:txBody>
          <a:bodyPr/>
          <a:lstStyle/>
          <a:p>
            <a:r>
              <a:rPr lang="en-US" dirty="0" smtClean="0"/>
              <a:t>Configuration problems: 10 hours of </a:t>
            </a:r>
            <a:r>
              <a:rPr lang="en-US" dirty="0" err="1" smtClean="0"/>
              <a:t>Addlestone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620" y="1858291"/>
            <a:ext cx="8946541" cy="4195481"/>
          </a:xfrm>
        </p:spPr>
        <p:txBody>
          <a:bodyPr/>
          <a:lstStyle/>
          <a:p>
            <a:r>
              <a:rPr lang="en-US" smtClean="0"/>
              <a:t>Import statements rejected </a:t>
            </a:r>
          </a:p>
          <a:p>
            <a:endParaRPr lang="en-US" dirty="0" smtClean="0"/>
          </a:p>
        </p:txBody>
      </p:sp>
      <p:pic>
        <p:nvPicPr>
          <p:cNvPr id="1026" name="Picture 2" descr="https://lh3.googleusercontent.com/LwS6Ve1DMytj6Az7-SwnPkMht5fqliXjT8aGiu9Ev-ODvZigkCeKRe9tFoGSrN7zVryx0gh5TuaMJ89j_xC7f4SN3e_sF_OMEMPTRrdDW5cNItKoH2NTrShiKm9H75W2Cfj6g7X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41" y="2351625"/>
            <a:ext cx="6986054" cy="27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3.googleusercontent.com/LwS6Ve1DMytj6Az7-SwnPkMht5fqliXjT8aGiu9Ev-ODvZigkCeKRe9tFoGSrN7zVryx0gh5TuaMJ89j_xC7f4SN3e_sF_OMEMPTRrdDW5cNItKoH2NTrShiKm9H75W2Cfj6g7X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96" y="2844959"/>
            <a:ext cx="6986054" cy="27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3.googleusercontent.com/LwS6Ve1DMytj6Az7-SwnPkMht5fqliXjT8aGiu9Ev-ODvZigkCeKRe9tFoGSrN7zVryx0gh5TuaMJ89j_xC7f4SN3e_sF_OMEMPTRrdDW5cNItKoH2NTrShiKm9H75W2Cfj6g7X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51" y="3179274"/>
            <a:ext cx="6986054" cy="27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3.googleusercontent.com/LwS6Ve1DMytj6Az7-SwnPkMht5fqliXjT8aGiu9Ev-ODvZigkCeKRe9tFoGSrN7zVryx0gh5TuaMJ89j_xC7f4SN3e_sF_OMEMPTRrdDW5cNItKoH2NTrShiKm9H75W2Cfj6g7X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682" y="3592580"/>
            <a:ext cx="6986054" cy="27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92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approach!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77108"/>
            <a:ext cx="8946541" cy="4771291"/>
          </a:xfrm>
        </p:spPr>
        <p:txBody>
          <a:bodyPr/>
          <a:lstStyle/>
          <a:p>
            <a:r>
              <a:rPr lang="en-US" dirty="0" smtClean="0"/>
              <a:t>Write a supplementary script to parse a given file and extract the needed method bodies</a:t>
            </a:r>
          </a:p>
          <a:p>
            <a:r>
              <a:rPr lang="en-US" sz="8800" dirty="0" smtClean="0"/>
              <a:t>☑ </a:t>
            </a:r>
            <a:endParaRPr lang="en-US" dirty="0" smtClean="0"/>
          </a:p>
          <a:p>
            <a:r>
              <a:rPr lang="en-US" dirty="0" err="1" smtClean="0"/>
              <a:t>getMethodBody.sh</a:t>
            </a:r>
            <a:endParaRPr lang="en-US" dirty="0" smtClean="0"/>
          </a:p>
          <a:p>
            <a:pPr lvl="1"/>
            <a:r>
              <a:rPr lang="en-US" dirty="0" smtClean="0"/>
              <a:t>Cd into project source code</a:t>
            </a:r>
          </a:p>
          <a:p>
            <a:pPr lvl="1"/>
            <a:r>
              <a:rPr lang="en-US" dirty="0"/>
              <a:t>cat $1.py | </a:t>
            </a:r>
            <a:r>
              <a:rPr lang="en-US" dirty="0" err="1"/>
              <a:t>awk</a:t>
            </a:r>
            <a:r>
              <a:rPr lang="en-US" dirty="0"/>
              <a:t> "/</a:t>
            </a:r>
            <a:r>
              <a:rPr lang="en-US" dirty="0" err="1"/>
              <a:t>def</a:t>
            </a:r>
            <a:r>
              <a:rPr lang="en-US" dirty="0"/>
              <a:t> $2/,/NEW_FUNCTION/" &gt; $</a:t>
            </a:r>
            <a:r>
              <a:rPr lang="en-US" dirty="0" err="1" smtClean="0"/>
              <a:t>methodBodyFile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Empty, refill the driver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426548" y="3249637"/>
            <a:ext cx="928467" cy="120982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72048" y="287763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Temporary file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642296" y="3246970"/>
            <a:ext cx="2771335" cy="135284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42285" y="2873185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 name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6558" y="5239439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File name (views)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2708754" y="4895557"/>
            <a:ext cx="1933542" cy="34388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getMethodBody.sh</a:t>
            </a:r>
            <a:r>
              <a:rPr lang="en-US" dirty="0" smtClean="0"/>
              <a:t> : short &amp; sweet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23" y="1853248"/>
            <a:ext cx="8078729" cy="4395152"/>
          </a:xfrm>
        </p:spPr>
      </p:pic>
    </p:spTree>
    <p:extLst>
      <p:ext uri="{BB962C8B-B14F-4D97-AF65-F5344CB8AC3E}">
        <p14:creationId xmlns:p14="http://schemas.microsoft.com/office/powerpoint/2010/main" val="46481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the </a:t>
            </a:r>
            <a:r>
              <a:rPr lang="en-US" dirty="0" err="1" smtClean="0"/>
              <a:t>runAllTests</a:t>
            </a:r>
            <a:r>
              <a:rPr lang="en-US" dirty="0" smtClean="0"/>
              <a:t> script: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calling:</a:t>
            </a:r>
          </a:p>
          <a:p>
            <a:pPr lvl="1"/>
            <a:r>
              <a:rPr lang="en-US" dirty="0"/>
              <a:t>python $</a:t>
            </a:r>
            <a:r>
              <a:rPr lang="en-US" dirty="0" err="1"/>
              <a:t>unit.py</a:t>
            </a:r>
            <a:r>
              <a:rPr lang="en-US" dirty="0"/>
              <a:t> "$</a:t>
            </a:r>
            <a:r>
              <a:rPr lang="en-US" dirty="0" err="1"/>
              <a:t>args</a:t>
            </a:r>
            <a:r>
              <a:rPr lang="en-US" dirty="0"/>
              <a:t>" "$oracle" &gt; $</a:t>
            </a:r>
            <a:r>
              <a:rPr lang="en-US" dirty="0" err="1"/>
              <a:t>reportsPath</a:t>
            </a:r>
            <a:r>
              <a:rPr lang="en-US" dirty="0"/>
              <a:t>/tempTestOutput.txt	</a:t>
            </a:r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/>
              <a:t>getMethodBody.sh</a:t>
            </a:r>
            <a:r>
              <a:rPr lang="en-US" dirty="0" smtClean="0"/>
              <a:t> script: </a:t>
            </a:r>
          </a:p>
          <a:p>
            <a:pPr lvl="1"/>
            <a:r>
              <a:rPr lang="en-US" dirty="0" err="1"/>
              <a:t>s</a:t>
            </a:r>
            <a:r>
              <a:rPr lang="en-US" dirty="0" err="1" smtClean="0"/>
              <a:t>h</a:t>
            </a:r>
            <a:r>
              <a:rPr lang="en-US" dirty="0" smtClean="0"/>
              <a:t> </a:t>
            </a:r>
            <a:r>
              <a:rPr lang="en-US" dirty="0" err="1" smtClean="0"/>
              <a:t>getMethodBody.sh</a:t>
            </a:r>
            <a:r>
              <a:rPr lang="en-US" dirty="0" smtClean="0"/>
              <a:t> $component $unit</a:t>
            </a:r>
            <a:endParaRPr lang="en-US" dirty="0"/>
          </a:p>
          <a:p>
            <a:r>
              <a:rPr lang="en-US" dirty="0" smtClean="0"/>
              <a:t>Dynamic, always updated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41" y="4439919"/>
            <a:ext cx="9115465" cy="18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34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</TotalTime>
  <Words>423</Words>
  <Application>Microsoft Macintosh PowerPoint</Application>
  <PresentationFormat>Widescreen</PresentationFormat>
  <Paragraphs>82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Alegreya Sans SC</vt:lpstr>
      <vt:lpstr>Calibri</vt:lpstr>
      <vt:lpstr>Century Gothic</vt:lpstr>
      <vt:lpstr>Mangal</vt:lpstr>
      <vt:lpstr>Wingdings 3</vt:lpstr>
      <vt:lpstr>Arial</vt:lpstr>
      <vt:lpstr>Wingdings</vt:lpstr>
      <vt:lpstr>Ion</vt:lpstr>
      <vt:lpstr>Testing a Dynamic Web Platform for Enhancing Teaching in the Field of Computer Science</vt:lpstr>
      <vt:lpstr>What are we testing? </vt:lpstr>
      <vt:lpstr>The Django Project: a high-level view</vt:lpstr>
      <vt:lpstr>Methods Being Tested</vt:lpstr>
      <vt:lpstr>The Script: Part One</vt:lpstr>
      <vt:lpstr>Configuration problems: 10 hours of Addlestone</vt:lpstr>
      <vt:lpstr>New approach!</vt:lpstr>
      <vt:lpstr>getMethodBody.sh : short &amp; sweet</vt:lpstr>
      <vt:lpstr>Fixing the runAllTests script: </vt:lpstr>
      <vt:lpstr>Running the Tests: </vt:lpstr>
      <vt:lpstr>Fault Injections: Breaking the Code </vt:lpstr>
      <vt:lpstr>PowerPoint Presentation</vt:lpstr>
      <vt:lpstr>What’d we learn?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a Dynamic Web Platform for Enhancing Teaching in the Field of Computer Science</dc:title>
  <dc:creator>Hunt, Austin Joseph (Student)</dc:creator>
  <cp:lastModifiedBy>Hunt, Austin Joseph (Student)</cp:lastModifiedBy>
  <cp:revision>12</cp:revision>
  <dcterms:created xsi:type="dcterms:W3CDTF">2017-11-28T16:53:53Z</dcterms:created>
  <dcterms:modified xsi:type="dcterms:W3CDTF">2017-11-28T19:08:53Z</dcterms:modified>
</cp:coreProperties>
</file>